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</p:sldIdLst>
  <p:sldSz cx="12192000" cy="6858000"/>
  <p:notesSz cx="6858000" cy="9144000"/>
  <p:embeddedFontLst>
    <p:embeddedFont>
      <p:font typeface="OPPOSans B" panose="02010600030101010101" charset="-122"/>
      <p:regular r:id="rId19"/>
    </p:embeddedFont>
    <p:embeddedFont>
      <p:font typeface="OPPOSans H" panose="02010600030101010101" charset="-122"/>
      <p:regular r:id="rId20"/>
    </p:embeddedFont>
    <p:embeddedFont>
      <p:font typeface="Source Han Sans" panose="02010600030101010101" charset="-122"/>
      <p:regular r:id="rId21"/>
    </p:embeddedFont>
    <p:embeddedFont>
      <p:font typeface="Source Han Sans CN Bold" panose="02010600030101010101" charset="-122"/>
      <p:regular r:id="rId22"/>
    </p:embeddedFont>
    <p:embeddedFont>
      <p:font typeface="等线" panose="02010600030101010101" pitchFamily="2" charset="-122"/>
      <p:regular r:id="rId23"/>
      <p:bold r:id="rId2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641506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08772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1"/>
              </a:gs>
              <a:gs pos="76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09780" y="4836227"/>
            <a:ext cx="217475" cy="23557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439261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40000"/>
                </a:schemeClr>
              </a:gs>
              <a:gs pos="72000">
                <a:schemeClr val="accent4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4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6526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76000">
                <a:schemeClr val="accent4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4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534" y="4836226"/>
            <a:ext cx="217475" cy="23557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人体动作识别项目汇报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算法介绍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944522" y="2568246"/>
            <a:ext cx="4903742" cy="251443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1261668" y="2841520"/>
            <a:ext cx="1967882" cy="196788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486203" y="1467293"/>
            <a:ext cx="7761275" cy="428122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457399" y="1862319"/>
            <a:ext cx="5818885" cy="88190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>
            <a:noFill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003543" y="1964134"/>
            <a:ext cx="4726595" cy="690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框架优势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812598" y="2922795"/>
            <a:ext cx="7108485" cy="25144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mediapipe是Google开发的开源机器学习框架，广泛应用于计算机视觉领域，包括人脸识别、姿态识别、手势识别等，具有强大实时分析能力及高精度人体姿态估计功能，能方便实现图片和视频中人体关键点识别及骨骼建立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30861" y="3010713"/>
            <a:ext cx="1629498" cy="1629496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blurRad="127000" dist="1016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87514" y="3267367"/>
            <a:ext cx="1116189" cy="1116189"/>
          </a:xfrm>
          <a:prstGeom prst="ellipse">
            <a:avLst/>
          </a:prstGeom>
          <a:noFill/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947871" y="3564796"/>
            <a:ext cx="595476" cy="521331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mediapipe框架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130300"/>
            <a:ext cx="5344159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5500" y="1691570"/>
            <a:ext cx="4988559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BlazePose在训练阶段使用热图和偏移量进行监督学习，先通过热图预测关键点位置范围，再通过回归网络直接预测关键点坐标。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5499" y="1222170"/>
            <a:ext cx="4988559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训练阶段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75780"/>
            <a:ext cx="5344159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25500" y="3437050"/>
            <a:ext cx="4988559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推理阶段只使用回归网络，提高模型轻量化程度，避免直接使用NMS算法局限性，通过检测人脸等刚性部位作为代理定位人体。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5499" y="2967650"/>
            <a:ext cx="4988559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推理阶段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621260"/>
            <a:ext cx="5344159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5500" y="5195230"/>
            <a:ext cx="4988559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8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视频识别中，BlazePose用轻量级人体姿态检测器和姿态追踪器，检测器输出作为下一帧输入信息，追踪器根据之前信息预测关键点坐标、人物位置及感兴趣区域，提高检测速度，只有追踪器表明无人类存在时才重新使用检测器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5499" y="4713130"/>
            <a:ext cx="4988559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视频处理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74741" y="1130300"/>
            <a:ext cx="5344159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39841" y="1691570"/>
            <a:ext cx="4988559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为在关键点被遮挡情况下准确识别，BlazePose训练期间用随机颜色填充矩形模拟遮挡，引入可见性分类器指示点是否被遮挡及位置预测准确性，帮助模型处理实际场景变化和遮挡。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339840" y="1222170"/>
            <a:ext cx="4988559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遮挡处理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174741" y="2875780"/>
            <a:ext cx="5344159" cy="1512840"/>
          </a:xfrm>
          <a:prstGeom prst="round2DiagRect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39841" y="3437050"/>
            <a:ext cx="4988559" cy="81944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通过获取mediapipe提供的人体关节点坐标信息，计算关节点间距离判断动作状态，再根据动作状态变化完成运动计数。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39840" y="2967650"/>
            <a:ext cx="4975859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动作判断与计数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BlazePose算法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系统演示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38141" y="1150340"/>
            <a:ext cx="10453790" cy="1848418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58813" y="2897674"/>
            <a:ext cx="10453790" cy="1848418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38141" y="4614639"/>
            <a:ext cx="10453790" cy="1848418"/>
          </a:xfrm>
          <a:prstGeom prst="horizontalScroll">
            <a:avLst/>
          </a:prstGeom>
          <a:gradFill>
            <a:gsLst>
              <a:gs pos="0">
                <a:schemeClr val="accent2">
                  <a:lumMod val="4000"/>
                  <a:lumOff val="96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419100" dist="127000" dir="4800000" sx="98000" sy="98000" algn="t" rotWithShape="0">
              <a:schemeClr val="accent1">
                <a:lumMod val="50000"/>
                <a:alpha val="1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544650" y="1587065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31711" y="1769620"/>
            <a:ext cx="456856" cy="4323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002850" y="3307323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59454" y="3470828"/>
            <a:ext cx="487313" cy="4735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544650" y="5024288"/>
            <a:ext cx="800520" cy="800520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701254" y="5206843"/>
            <a:ext cx="487313" cy="4354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761644" y="1587065"/>
            <a:ext cx="7645134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动作标准性判断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761644" y="1957648"/>
            <a:ext cx="7645134" cy="60877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系统能够判断深蹲和两臂侧平举两个动作是否标准。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605323" y="3342996"/>
            <a:ext cx="7873734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动作计数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61644" y="5048106"/>
            <a:ext cx="7885706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文献列表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761643" y="5441753"/>
            <a:ext cx="7885707" cy="60877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771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孟祥璞等. 基于人体骨架的动作识别：综述与展望[J]. 信息与控制,2025,54(01):1- 27.
许芬等. 人体动作与行为识别研究综述[J]. 业控制计算机,2023,36(09):58- 59.
胡琼等. 基于视觉的人体动作识别综述[J]. 计算机学报,2013,36(12):2512- 2524.
Bazarevsky V等. BlazePose: On- device Real- time Body Pose tracking[J]. arXiv preprint arXiv:2006.10204, 2020.</a:t>
            </a:r>
            <a:endParaRPr kumimoji="1" lang="zh-CN" altLang="en-US"/>
          </a:p>
        </p:txBody>
      </p:sp>
      <p:pic>
        <p:nvPicPr>
          <p:cNvPr id="17" name="图片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761643" y="1957690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8" name="图片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173354" y="3743806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9" name="图片"/>
          <p:cNvPicPr>
            <a:picLocks noChangeAspect="1"/>
          </p:cNvPicPr>
          <p:nvPr/>
        </p:nvPicPr>
        <p:blipFill>
          <a:blip r:embed="rId2">
            <a:alphaModFix/>
          </a:blip>
          <a:srcRect r="32715"/>
          <a:stretch>
            <a:fillRect/>
          </a:stretch>
        </p:blipFill>
        <p:spPr>
          <a:xfrm>
            <a:off x="2761643" y="5419649"/>
            <a:ext cx="7305702" cy="12193"/>
          </a:xfrm>
          <a:custGeom>
            <a:avLst/>
            <a:gdLst/>
            <a:ahLst/>
            <a:cxnLst/>
            <a:rect l="l" t="t" r="r" b="b"/>
            <a:pathLst>
              <a:path w="7302500" h="12700">
                <a:moveTo>
                  <a:pt x="0" y="0"/>
                </a:moveTo>
                <a:lnTo>
                  <a:pt x="7305702" y="0"/>
                </a:lnTo>
                <a:lnTo>
                  <a:pt x="7305702" y="12193"/>
                </a:lnTo>
                <a:lnTo>
                  <a:pt x="0" y="1219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0" name="标题 1"/>
          <p:cNvSpPr txBox="1"/>
          <p:nvPr/>
        </p:nvSpPr>
        <p:spPr>
          <a:xfrm>
            <a:off x="1605322" y="3796796"/>
            <a:ext cx="7873734" cy="6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系统能够对深蹲和两臂侧平举两个动作进行计数。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功能展示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参考文献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F05A7-29B6-1585-370B-91EDF957F5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9125BA-8E27-BB3A-F345-4E06CBE2C0E3}"/>
              </a:ext>
            </a:extLst>
          </p:cNvPr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672ADBC8-5EA1-FF35-6017-7C7AADF064C7}"/>
              </a:ext>
            </a:extLst>
          </p:cNvPr>
          <p:cNvSpPr txBox="1"/>
          <p:nvPr/>
        </p:nvSpPr>
        <p:spPr>
          <a:xfrm>
            <a:off x="1573896" y="1373307"/>
            <a:ext cx="9198879" cy="4760793"/>
          </a:xfrm>
          <a:prstGeom prst="rect">
            <a:avLst/>
          </a:prstGeom>
          <a:solidFill>
            <a:schemeClr val="bg1"/>
          </a:solidFill>
          <a:ln w="19050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05B26170-DDC5-AEF1-AFE5-FB723BCE3212}"/>
              </a:ext>
            </a:extLst>
          </p:cNvPr>
          <p:cNvSpPr txBox="1"/>
          <p:nvPr/>
        </p:nvSpPr>
        <p:spPr>
          <a:xfrm>
            <a:off x="1776506" y="1601384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D9768629-B969-5DFC-F97A-41744A1300FF}"/>
              </a:ext>
            </a:extLst>
          </p:cNvPr>
          <p:cNvSpPr txBox="1"/>
          <p:nvPr/>
        </p:nvSpPr>
        <p:spPr>
          <a:xfrm>
            <a:off x="10475298" y="1597953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7B62A63F-6923-3B9A-0795-68A780045592}"/>
              </a:ext>
            </a:extLst>
          </p:cNvPr>
          <p:cNvSpPr txBox="1"/>
          <p:nvPr/>
        </p:nvSpPr>
        <p:spPr>
          <a:xfrm>
            <a:off x="1776506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2C407A3-D86F-4B22-3BE0-055583F5BCB5}"/>
              </a:ext>
            </a:extLst>
          </p:cNvPr>
          <p:cNvSpPr txBox="1"/>
          <p:nvPr/>
        </p:nvSpPr>
        <p:spPr>
          <a:xfrm>
            <a:off x="10475298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04BD8C7-2DB4-74C9-66A4-78E0BC306F41}"/>
              </a:ext>
            </a:extLst>
          </p:cNvPr>
          <p:cNvSpPr txBox="1"/>
          <p:nvPr/>
        </p:nvSpPr>
        <p:spPr>
          <a:xfrm>
            <a:off x="1983344" y="1605889"/>
            <a:ext cx="7344395" cy="7906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DB0FDB26-1B38-6914-AC69-933712F8A5A3}"/>
              </a:ext>
            </a:extLst>
          </p:cNvPr>
          <p:cNvSpPr txBox="1"/>
          <p:nvPr/>
        </p:nvSpPr>
        <p:spPr>
          <a:xfrm>
            <a:off x="1962150" y="2705101"/>
            <a:ext cx="8439150" cy="28309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 dirty="0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0E0D396B-9427-1164-1C9B-5DA9C9F06C41}"/>
              </a:ext>
            </a:extLst>
          </p:cNvPr>
          <p:cNvSpPr txBox="1"/>
          <p:nvPr/>
        </p:nvSpPr>
        <p:spPr>
          <a:xfrm>
            <a:off x="9838122" y="1892519"/>
            <a:ext cx="503985" cy="50398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87688C01-E3BF-2F94-CB74-A5E104D3432E}"/>
              </a:ext>
            </a:extLst>
          </p:cNvPr>
          <p:cNvSpPr txBox="1"/>
          <p:nvPr/>
        </p:nvSpPr>
        <p:spPr>
          <a:xfrm flipV="1">
            <a:off x="2245735" y="2603321"/>
            <a:ext cx="8100000" cy="19717"/>
          </a:xfrm>
          <a:custGeom>
            <a:avLst/>
            <a:gdLst>
              <a:gd name="connsiteX0" fmla="*/ 4128594 w 4236594"/>
              <a:gd name="connsiteY0" fmla="*/ 10800 h 10800"/>
              <a:gd name="connsiteX1" fmla="*/ 4236594 w 4236594"/>
              <a:gd name="connsiteY1" fmla="*/ 10800 h 10800"/>
              <a:gd name="connsiteX2" fmla="*/ 4236594 w 4236594"/>
              <a:gd name="connsiteY2" fmla="*/ 0 h 10800"/>
              <a:gd name="connsiteX3" fmla="*/ 4128594 w 4236594"/>
              <a:gd name="connsiteY3" fmla="*/ 0 h 10800"/>
              <a:gd name="connsiteX4" fmla="*/ 0 w 4236594"/>
              <a:gd name="connsiteY4" fmla="*/ 10800 h 10800"/>
              <a:gd name="connsiteX5" fmla="*/ 4068000 w 4236594"/>
              <a:gd name="connsiteY5" fmla="*/ 10800 h 10800"/>
              <a:gd name="connsiteX6" fmla="*/ 4068000 w 4236594"/>
              <a:gd name="connsiteY6" fmla="*/ 0 h 10800"/>
              <a:gd name="connsiteX7" fmla="*/ 0 w 4236594"/>
              <a:gd name="connsiteY7" fmla="*/ 0 h 10800"/>
            </a:gdLst>
            <a:ahLst/>
            <a:cxnLst/>
            <a:rect l="l" t="t" r="r" b="b"/>
            <a:pathLst>
              <a:path w="4236594" h="10800">
                <a:moveTo>
                  <a:pt x="4128594" y="10800"/>
                </a:moveTo>
                <a:lnTo>
                  <a:pt x="4236594" y="10800"/>
                </a:lnTo>
                <a:lnTo>
                  <a:pt x="4236594" y="0"/>
                </a:lnTo>
                <a:lnTo>
                  <a:pt x="4128594" y="0"/>
                </a:lnTo>
                <a:close/>
                <a:moveTo>
                  <a:pt x="0" y="10800"/>
                </a:moveTo>
                <a:lnTo>
                  <a:pt x="4068000" y="10800"/>
                </a:lnTo>
                <a:lnTo>
                  <a:pt x="406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1">
                  <a:lumMod val="65000"/>
                  <a:lumOff val="35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8DBAFBF8-67F0-DC14-3B06-EA76D622D8DA}"/>
              </a:ext>
            </a:extLst>
          </p:cNvPr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82D48733-C3A7-EFDC-7C12-D0AE61BBA5C3}"/>
              </a:ext>
            </a:extLst>
          </p:cNvPr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3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参考文献</a:t>
            </a:r>
            <a:endParaRPr kumimoji="1" lang="zh-CN" altLang="en-US" sz="28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A9F8CC9-B03C-DA41-D38C-37A215DF6F35}"/>
              </a:ext>
            </a:extLst>
          </p:cNvPr>
          <p:cNvSpPr txBox="1"/>
          <p:nvPr/>
        </p:nvSpPr>
        <p:spPr>
          <a:xfrm>
            <a:off x="1983344" y="1705953"/>
            <a:ext cx="785477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[1]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孟祥璞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李硕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苑明哲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等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基于人体骨架的动作识别：综述与展望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[J].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信息与控制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,2025,54(01):1-27.DOI:10.13976/j.cnki.xk.2024.3091.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[2]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许芬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史鹏飞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人体动作与行为识别研究综述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[J].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工业控制计算机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,2023,36(09):58-59.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buNone/>
            </a:pP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[3]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胡琼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秦磊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黄庆明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基于视觉的人体动作识别综述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[J].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计算机学报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,2013,36(12):2512-2524.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[4]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Bazarevsky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V,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Grishchenko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I, Raveendran K, et al.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BlazePose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: On-device Real-time Body Pose tracking[J].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arXiv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preprint arXiv:2006.10204, 2020.</a:t>
            </a:r>
            <a:endParaRPr lang="zh-CN" altLang="zh-CN" sz="1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305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641506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08772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1"/>
              </a:gs>
              <a:gs pos="76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09780" y="4836227"/>
            <a:ext cx="217475" cy="23557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439261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40000"/>
                </a:schemeClr>
              </a:gs>
              <a:gs pos="72000">
                <a:schemeClr val="accent4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4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6526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76000">
                <a:schemeClr val="accent4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4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534" y="4836226"/>
            <a:ext cx="217475" cy="23557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712701" y="-6052"/>
            <a:ext cx="2548943" cy="17598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3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33422" y="2285621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研究现状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65020" y="2464172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1305" y="2285621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633422" y="4346831"/>
            <a:ext cx="2527097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算法介绍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5020" y="4525382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1305" y="4346831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0" y="6446520"/>
            <a:ext cx="12192000" cy="411480"/>
          </a:xfrm>
          <a:prstGeom prst="rect">
            <a:avLst/>
          </a:prstGeom>
          <a:solidFill>
            <a:schemeClr val="accent1"/>
          </a:solidFill>
          <a:ln w="19050" cap="flat">
            <a:solidFill>
              <a:schemeClr val="accent1">
                <a:shade val="1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553812" y="2286235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问题定义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385410" y="2464786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11695" y="2286235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553812" y="4347445"/>
            <a:ext cx="2527097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系统演示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385410" y="4525996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311695" y="4347445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474202" y="2286689"/>
            <a:ext cx="2527098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数据采集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305800" y="2465240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32085" y="2286689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9474202" y="4347899"/>
            <a:ext cx="2527097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0C6BFF">
                        <a:alpha val="100000"/>
                      </a:srgbClr>
                    </a:gs>
                    <a:gs pos="98000">
                      <a:srgbClr val="004EC8">
                        <a:alpha val="100000"/>
                      </a:srgbClr>
                    </a:gs>
                  </a:gsLst>
                  <a:lin ang="2700000" scaled="0"/>
                </a:gradFill>
                <a:latin typeface="OPPOSans H"/>
                <a:ea typeface="OPPOSans H"/>
                <a:cs typeface="OPPOSans H"/>
              </a:rPr>
              <a:t>参考文献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05800" y="4526450"/>
            <a:ext cx="895274" cy="89527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232085" y="4347899"/>
            <a:ext cx="1041303" cy="1151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6350">
                  <a:solidFill>
                    <a:srgbClr val="FFFFFF">
                      <a:alpha val="100000"/>
                    </a:srgbClr>
                  </a:solidFill>
                </a:ln>
                <a:noFill/>
                <a:latin typeface="OPPOSans H"/>
                <a:ea typeface="OPPOSans H"/>
                <a:cs typeface="OPPOSans H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研究现状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94081" y="1669445"/>
            <a:ext cx="4280165" cy="2035299"/>
          </a:xfrm>
          <a:custGeom>
            <a:avLst/>
            <a:gdLst/>
            <a:ahLst/>
            <a:cxnLst/>
            <a:rect l="0" t="0" r="r" b="b"/>
            <a:pathLst>
              <a:path w="21594" h="21593" extrusionOk="0">
                <a:moveTo>
                  <a:pt x="362" y="1"/>
                </a:moveTo>
                <a:lnTo>
                  <a:pt x="19513" y="10"/>
                </a:lnTo>
                <a:cubicBezTo>
                  <a:pt x="19676" y="10"/>
                  <a:pt x="19838" y="33"/>
                  <a:pt x="19996" y="79"/>
                </a:cubicBezTo>
                <a:cubicBezTo>
                  <a:pt x="20143" y="122"/>
                  <a:pt x="20287" y="184"/>
                  <a:pt x="20426" y="286"/>
                </a:cubicBezTo>
                <a:cubicBezTo>
                  <a:pt x="20693" y="483"/>
                  <a:pt x="20933" y="827"/>
                  <a:pt x="21125" y="1286"/>
                </a:cubicBezTo>
                <a:cubicBezTo>
                  <a:pt x="21284" y="1665"/>
                  <a:pt x="21401" y="2105"/>
                  <a:pt x="21471" y="2576"/>
                </a:cubicBezTo>
                <a:cubicBezTo>
                  <a:pt x="21506" y="2812"/>
                  <a:pt x="21529" y="3056"/>
                  <a:pt x="21544" y="3302"/>
                </a:cubicBezTo>
                <a:cubicBezTo>
                  <a:pt x="21559" y="3550"/>
                  <a:pt x="21566" y="3801"/>
                  <a:pt x="21564" y="4054"/>
                </a:cubicBezTo>
                <a:lnTo>
                  <a:pt x="21592" y="20864"/>
                </a:lnTo>
                <a:cubicBezTo>
                  <a:pt x="21600" y="21026"/>
                  <a:pt x="21579" y="21188"/>
                  <a:pt x="21532" y="21317"/>
                </a:cubicBezTo>
                <a:cubicBezTo>
                  <a:pt x="21475" y="21476"/>
                  <a:pt x="21387" y="21571"/>
                  <a:pt x="21292" y="21575"/>
                </a:cubicBezTo>
                <a:lnTo>
                  <a:pt x="12909" y="21593"/>
                </a:lnTo>
                <a:cubicBezTo>
                  <a:pt x="12827" y="21593"/>
                  <a:pt x="12746" y="21539"/>
                  <a:pt x="12679" y="21440"/>
                </a:cubicBezTo>
                <a:cubicBezTo>
                  <a:pt x="12604" y="21330"/>
                  <a:pt x="12549" y="21171"/>
                  <a:pt x="12523" y="20988"/>
                </a:cubicBezTo>
                <a:cubicBezTo>
                  <a:pt x="12350" y="19301"/>
                  <a:pt x="11647" y="18087"/>
                  <a:pt x="10826" y="18059"/>
                </a:cubicBezTo>
                <a:cubicBezTo>
                  <a:pt x="9995" y="18030"/>
                  <a:pt x="9266" y="19224"/>
                  <a:pt x="9076" y="20927"/>
                </a:cubicBezTo>
                <a:cubicBezTo>
                  <a:pt x="9057" y="21101"/>
                  <a:pt x="9014" y="21259"/>
                  <a:pt x="8951" y="21380"/>
                </a:cubicBezTo>
                <a:cubicBezTo>
                  <a:pt x="8892" y="21492"/>
                  <a:pt x="8819" y="21566"/>
                  <a:pt x="8741" y="21593"/>
                </a:cubicBezTo>
                <a:lnTo>
                  <a:pt x="2065" y="21579"/>
                </a:lnTo>
                <a:cubicBezTo>
                  <a:pt x="1901" y="21562"/>
                  <a:pt x="1740" y="21527"/>
                  <a:pt x="1581" y="21475"/>
                </a:cubicBezTo>
                <a:cubicBezTo>
                  <a:pt x="1430" y="21426"/>
                  <a:pt x="1281" y="21362"/>
                  <a:pt x="1138" y="21253"/>
                </a:cubicBezTo>
                <a:cubicBezTo>
                  <a:pt x="841" y="21027"/>
                  <a:pt x="580" y="20617"/>
                  <a:pt x="385" y="20072"/>
                </a:cubicBezTo>
                <a:cubicBezTo>
                  <a:pt x="194" y="19538"/>
                  <a:pt x="81" y="18912"/>
                  <a:pt x="38" y="18266"/>
                </a:cubicBezTo>
                <a:cubicBezTo>
                  <a:pt x="16" y="17939"/>
                  <a:pt x="12" y="17606"/>
                  <a:pt x="9" y="17273"/>
                </a:cubicBezTo>
                <a:cubicBezTo>
                  <a:pt x="6" y="16935"/>
                  <a:pt x="3" y="16595"/>
                  <a:pt x="0" y="16253"/>
                </a:cubicBezTo>
                <a:lnTo>
                  <a:pt x="37" y="748"/>
                </a:lnTo>
                <a:cubicBezTo>
                  <a:pt x="24" y="543"/>
                  <a:pt x="58" y="336"/>
                  <a:pt x="128" y="190"/>
                </a:cubicBezTo>
                <a:cubicBezTo>
                  <a:pt x="190" y="62"/>
                  <a:pt x="275" y="-7"/>
                  <a:pt x="362" y="1"/>
                </a:cubicBezTo>
                <a:close/>
              </a:path>
            </a:pathLst>
          </a:cu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118458" y="1668858"/>
            <a:ext cx="4280015" cy="2035298"/>
          </a:xfrm>
          <a:custGeom>
            <a:avLst/>
            <a:gdLst/>
            <a:ahLst/>
            <a:cxnLst/>
            <a:rect l="0" t="0" r="r" b="b"/>
            <a:pathLst>
              <a:path w="21594" h="21593" extrusionOk="0">
                <a:moveTo>
                  <a:pt x="21232" y="1"/>
                </a:moveTo>
                <a:lnTo>
                  <a:pt x="2081" y="10"/>
                </a:lnTo>
                <a:cubicBezTo>
                  <a:pt x="1918" y="10"/>
                  <a:pt x="1756" y="33"/>
                  <a:pt x="1598" y="79"/>
                </a:cubicBezTo>
                <a:cubicBezTo>
                  <a:pt x="1451" y="122"/>
                  <a:pt x="1307" y="184"/>
                  <a:pt x="1168" y="286"/>
                </a:cubicBezTo>
                <a:cubicBezTo>
                  <a:pt x="901" y="483"/>
                  <a:pt x="661" y="827"/>
                  <a:pt x="469" y="1286"/>
                </a:cubicBezTo>
                <a:cubicBezTo>
                  <a:pt x="310" y="1665"/>
                  <a:pt x="193" y="2105"/>
                  <a:pt x="123" y="2576"/>
                </a:cubicBezTo>
                <a:cubicBezTo>
                  <a:pt x="88" y="2812"/>
                  <a:pt x="65" y="3056"/>
                  <a:pt x="50" y="3302"/>
                </a:cubicBezTo>
                <a:cubicBezTo>
                  <a:pt x="35" y="3550"/>
                  <a:pt x="28" y="3801"/>
                  <a:pt x="30" y="4054"/>
                </a:cubicBezTo>
                <a:lnTo>
                  <a:pt x="2" y="20864"/>
                </a:lnTo>
                <a:cubicBezTo>
                  <a:pt x="-6" y="21026"/>
                  <a:pt x="15" y="21188"/>
                  <a:pt x="62" y="21317"/>
                </a:cubicBezTo>
                <a:cubicBezTo>
                  <a:pt x="119" y="21476"/>
                  <a:pt x="207" y="21571"/>
                  <a:pt x="302" y="21575"/>
                </a:cubicBezTo>
                <a:lnTo>
                  <a:pt x="8685" y="21593"/>
                </a:lnTo>
                <a:cubicBezTo>
                  <a:pt x="8767" y="21593"/>
                  <a:pt x="8848" y="21539"/>
                  <a:pt x="8915" y="21440"/>
                </a:cubicBezTo>
                <a:cubicBezTo>
                  <a:pt x="8990" y="21330"/>
                  <a:pt x="9045" y="21171"/>
                  <a:pt x="9071" y="20988"/>
                </a:cubicBezTo>
                <a:cubicBezTo>
                  <a:pt x="9244" y="19301"/>
                  <a:pt x="9947" y="18087"/>
                  <a:pt x="10768" y="18059"/>
                </a:cubicBezTo>
                <a:cubicBezTo>
                  <a:pt x="11599" y="18030"/>
                  <a:pt x="12328" y="19224"/>
                  <a:pt x="12518" y="20927"/>
                </a:cubicBezTo>
                <a:cubicBezTo>
                  <a:pt x="12537" y="21101"/>
                  <a:pt x="12580" y="21259"/>
                  <a:pt x="12643" y="21380"/>
                </a:cubicBezTo>
                <a:cubicBezTo>
                  <a:pt x="12702" y="21492"/>
                  <a:pt x="12775" y="21566"/>
                  <a:pt x="12853" y="21593"/>
                </a:cubicBezTo>
                <a:lnTo>
                  <a:pt x="19529" y="21579"/>
                </a:lnTo>
                <a:cubicBezTo>
                  <a:pt x="19693" y="21562"/>
                  <a:pt x="19854" y="21527"/>
                  <a:pt x="20013" y="21475"/>
                </a:cubicBezTo>
                <a:cubicBezTo>
                  <a:pt x="20164" y="21426"/>
                  <a:pt x="20313" y="21362"/>
                  <a:pt x="20456" y="21253"/>
                </a:cubicBezTo>
                <a:cubicBezTo>
                  <a:pt x="20753" y="21027"/>
                  <a:pt x="21014" y="20617"/>
                  <a:pt x="21209" y="20072"/>
                </a:cubicBezTo>
                <a:cubicBezTo>
                  <a:pt x="21400" y="19538"/>
                  <a:pt x="21513" y="18912"/>
                  <a:pt x="21556" y="18266"/>
                </a:cubicBezTo>
                <a:cubicBezTo>
                  <a:pt x="21578" y="17939"/>
                  <a:pt x="21582" y="17606"/>
                  <a:pt x="21585" y="17273"/>
                </a:cubicBezTo>
                <a:cubicBezTo>
                  <a:pt x="21588" y="16935"/>
                  <a:pt x="21591" y="16595"/>
                  <a:pt x="21594" y="16253"/>
                </a:cubicBezTo>
                <a:lnTo>
                  <a:pt x="21557" y="748"/>
                </a:lnTo>
                <a:cubicBezTo>
                  <a:pt x="21570" y="543"/>
                  <a:pt x="21536" y="336"/>
                  <a:pt x="21466" y="190"/>
                </a:cubicBezTo>
                <a:cubicBezTo>
                  <a:pt x="21404" y="62"/>
                  <a:pt x="21319" y="-7"/>
                  <a:pt x="21232" y="1"/>
                </a:cubicBezTo>
                <a:close/>
              </a:path>
            </a:pathLst>
          </a:custGeom>
          <a:gradFill>
            <a:gsLst>
              <a:gs pos="1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93377" y="3748115"/>
            <a:ext cx="4280165" cy="2035299"/>
          </a:xfrm>
          <a:custGeom>
            <a:avLst/>
            <a:gdLst/>
            <a:ahLst/>
            <a:cxnLst/>
            <a:rect l="0" t="0" r="r" b="b"/>
            <a:pathLst>
              <a:path w="21594" h="21593" extrusionOk="0">
                <a:moveTo>
                  <a:pt x="362" y="21592"/>
                </a:moveTo>
                <a:lnTo>
                  <a:pt x="19513" y="21583"/>
                </a:lnTo>
                <a:cubicBezTo>
                  <a:pt x="19676" y="21583"/>
                  <a:pt x="19838" y="21560"/>
                  <a:pt x="19996" y="21514"/>
                </a:cubicBezTo>
                <a:cubicBezTo>
                  <a:pt x="20143" y="21471"/>
                  <a:pt x="20287" y="21409"/>
                  <a:pt x="20426" y="21307"/>
                </a:cubicBezTo>
                <a:cubicBezTo>
                  <a:pt x="20693" y="21110"/>
                  <a:pt x="20933" y="20766"/>
                  <a:pt x="21125" y="20307"/>
                </a:cubicBezTo>
                <a:cubicBezTo>
                  <a:pt x="21284" y="19928"/>
                  <a:pt x="21401" y="19488"/>
                  <a:pt x="21471" y="19017"/>
                </a:cubicBezTo>
                <a:cubicBezTo>
                  <a:pt x="21506" y="18781"/>
                  <a:pt x="21529" y="18537"/>
                  <a:pt x="21544" y="18291"/>
                </a:cubicBezTo>
                <a:cubicBezTo>
                  <a:pt x="21559" y="18043"/>
                  <a:pt x="21566" y="17792"/>
                  <a:pt x="21564" y="17539"/>
                </a:cubicBezTo>
                <a:lnTo>
                  <a:pt x="21592" y="729"/>
                </a:lnTo>
                <a:cubicBezTo>
                  <a:pt x="21600" y="567"/>
                  <a:pt x="21579" y="405"/>
                  <a:pt x="21532" y="276"/>
                </a:cubicBezTo>
                <a:cubicBezTo>
                  <a:pt x="21475" y="117"/>
                  <a:pt x="21387" y="22"/>
                  <a:pt x="21292" y="18"/>
                </a:cubicBezTo>
                <a:lnTo>
                  <a:pt x="12909" y="0"/>
                </a:lnTo>
                <a:cubicBezTo>
                  <a:pt x="12827" y="0"/>
                  <a:pt x="12746" y="54"/>
                  <a:pt x="12679" y="153"/>
                </a:cubicBezTo>
                <a:cubicBezTo>
                  <a:pt x="12604" y="263"/>
                  <a:pt x="12549" y="422"/>
                  <a:pt x="12523" y="605"/>
                </a:cubicBezTo>
                <a:cubicBezTo>
                  <a:pt x="12350" y="2292"/>
                  <a:pt x="11647" y="3506"/>
                  <a:pt x="10826" y="3534"/>
                </a:cubicBezTo>
                <a:cubicBezTo>
                  <a:pt x="9995" y="3563"/>
                  <a:pt x="9266" y="2369"/>
                  <a:pt x="9076" y="666"/>
                </a:cubicBezTo>
                <a:cubicBezTo>
                  <a:pt x="9057" y="492"/>
                  <a:pt x="9014" y="334"/>
                  <a:pt x="8951" y="213"/>
                </a:cubicBezTo>
                <a:cubicBezTo>
                  <a:pt x="8892" y="101"/>
                  <a:pt x="8819" y="27"/>
                  <a:pt x="8741" y="0"/>
                </a:cubicBezTo>
                <a:lnTo>
                  <a:pt x="2065" y="14"/>
                </a:lnTo>
                <a:cubicBezTo>
                  <a:pt x="1901" y="31"/>
                  <a:pt x="1740" y="66"/>
                  <a:pt x="1581" y="118"/>
                </a:cubicBezTo>
                <a:cubicBezTo>
                  <a:pt x="1430" y="167"/>
                  <a:pt x="1281" y="231"/>
                  <a:pt x="1138" y="340"/>
                </a:cubicBezTo>
                <a:cubicBezTo>
                  <a:pt x="841" y="566"/>
                  <a:pt x="580" y="976"/>
                  <a:pt x="385" y="1521"/>
                </a:cubicBezTo>
                <a:cubicBezTo>
                  <a:pt x="194" y="2055"/>
                  <a:pt x="81" y="2681"/>
                  <a:pt x="38" y="3327"/>
                </a:cubicBezTo>
                <a:cubicBezTo>
                  <a:pt x="16" y="3654"/>
                  <a:pt x="12" y="3987"/>
                  <a:pt x="9" y="4320"/>
                </a:cubicBezTo>
                <a:cubicBezTo>
                  <a:pt x="6" y="4658"/>
                  <a:pt x="3" y="4998"/>
                  <a:pt x="0" y="5340"/>
                </a:cubicBezTo>
                <a:lnTo>
                  <a:pt x="37" y="20845"/>
                </a:lnTo>
                <a:cubicBezTo>
                  <a:pt x="24" y="21050"/>
                  <a:pt x="58" y="21257"/>
                  <a:pt x="128" y="21403"/>
                </a:cubicBezTo>
                <a:cubicBezTo>
                  <a:pt x="190" y="21531"/>
                  <a:pt x="275" y="21600"/>
                  <a:pt x="362" y="21592"/>
                </a:cubicBezTo>
                <a:close/>
              </a:path>
            </a:pathLst>
          </a:custGeom>
          <a:gradFill>
            <a:gsLst>
              <a:gs pos="1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673383" y="3461718"/>
            <a:ext cx="521562" cy="52156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18458" y="3748115"/>
            <a:ext cx="4280165" cy="2035299"/>
          </a:xfrm>
          <a:custGeom>
            <a:avLst/>
            <a:gdLst/>
            <a:ahLst/>
            <a:cxnLst/>
            <a:rect l="0" t="0" r="r" b="b"/>
            <a:pathLst>
              <a:path w="21594" h="21593" extrusionOk="0">
                <a:moveTo>
                  <a:pt x="21232" y="21592"/>
                </a:moveTo>
                <a:lnTo>
                  <a:pt x="2081" y="21583"/>
                </a:lnTo>
                <a:cubicBezTo>
                  <a:pt x="1918" y="21583"/>
                  <a:pt x="1756" y="21560"/>
                  <a:pt x="1598" y="21514"/>
                </a:cubicBezTo>
                <a:cubicBezTo>
                  <a:pt x="1451" y="21471"/>
                  <a:pt x="1307" y="21409"/>
                  <a:pt x="1168" y="21307"/>
                </a:cubicBezTo>
                <a:cubicBezTo>
                  <a:pt x="901" y="21110"/>
                  <a:pt x="661" y="20766"/>
                  <a:pt x="469" y="20307"/>
                </a:cubicBezTo>
                <a:cubicBezTo>
                  <a:pt x="310" y="19928"/>
                  <a:pt x="193" y="19488"/>
                  <a:pt x="123" y="19017"/>
                </a:cubicBezTo>
                <a:cubicBezTo>
                  <a:pt x="88" y="18781"/>
                  <a:pt x="65" y="18537"/>
                  <a:pt x="50" y="18291"/>
                </a:cubicBezTo>
                <a:cubicBezTo>
                  <a:pt x="35" y="18043"/>
                  <a:pt x="28" y="17792"/>
                  <a:pt x="30" y="17539"/>
                </a:cubicBezTo>
                <a:lnTo>
                  <a:pt x="2" y="729"/>
                </a:lnTo>
                <a:cubicBezTo>
                  <a:pt x="-6" y="567"/>
                  <a:pt x="15" y="405"/>
                  <a:pt x="62" y="276"/>
                </a:cubicBezTo>
                <a:cubicBezTo>
                  <a:pt x="119" y="117"/>
                  <a:pt x="207" y="22"/>
                  <a:pt x="302" y="18"/>
                </a:cubicBezTo>
                <a:lnTo>
                  <a:pt x="8685" y="0"/>
                </a:lnTo>
                <a:cubicBezTo>
                  <a:pt x="8767" y="0"/>
                  <a:pt x="8848" y="54"/>
                  <a:pt x="8915" y="153"/>
                </a:cubicBezTo>
                <a:cubicBezTo>
                  <a:pt x="8990" y="263"/>
                  <a:pt x="9045" y="422"/>
                  <a:pt x="9071" y="605"/>
                </a:cubicBezTo>
                <a:cubicBezTo>
                  <a:pt x="9244" y="2292"/>
                  <a:pt x="9947" y="3506"/>
                  <a:pt x="10768" y="3534"/>
                </a:cubicBezTo>
                <a:cubicBezTo>
                  <a:pt x="11599" y="3563"/>
                  <a:pt x="12328" y="2369"/>
                  <a:pt x="12518" y="666"/>
                </a:cubicBezTo>
                <a:cubicBezTo>
                  <a:pt x="12537" y="492"/>
                  <a:pt x="12580" y="334"/>
                  <a:pt x="12643" y="213"/>
                </a:cubicBezTo>
                <a:cubicBezTo>
                  <a:pt x="12702" y="101"/>
                  <a:pt x="12775" y="27"/>
                  <a:pt x="12853" y="0"/>
                </a:cubicBezTo>
                <a:lnTo>
                  <a:pt x="19529" y="14"/>
                </a:lnTo>
                <a:cubicBezTo>
                  <a:pt x="19693" y="31"/>
                  <a:pt x="19854" y="66"/>
                  <a:pt x="20013" y="118"/>
                </a:cubicBezTo>
                <a:cubicBezTo>
                  <a:pt x="20164" y="167"/>
                  <a:pt x="20313" y="231"/>
                  <a:pt x="20456" y="340"/>
                </a:cubicBezTo>
                <a:cubicBezTo>
                  <a:pt x="20753" y="566"/>
                  <a:pt x="21014" y="976"/>
                  <a:pt x="21209" y="1521"/>
                </a:cubicBezTo>
                <a:cubicBezTo>
                  <a:pt x="21400" y="2055"/>
                  <a:pt x="21513" y="2681"/>
                  <a:pt x="21556" y="3327"/>
                </a:cubicBezTo>
                <a:cubicBezTo>
                  <a:pt x="21578" y="3654"/>
                  <a:pt x="21582" y="3987"/>
                  <a:pt x="21585" y="4320"/>
                </a:cubicBezTo>
                <a:cubicBezTo>
                  <a:pt x="21588" y="4658"/>
                  <a:pt x="21591" y="4998"/>
                  <a:pt x="21594" y="5340"/>
                </a:cubicBezTo>
                <a:lnTo>
                  <a:pt x="21557" y="20845"/>
                </a:lnTo>
                <a:cubicBezTo>
                  <a:pt x="21570" y="21050"/>
                  <a:pt x="21536" y="21257"/>
                  <a:pt x="21466" y="21403"/>
                </a:cubicBezTo>
                <a:cubicBezTo>
                  <a:pt x="21404" y="21531"/>
                  <a:pt x="21319" y="21600"/>
                  <a:pt x="21232" y="21592"/>
                </a:cubicBezTo>
                <a:close/>
              </a:path>
            </a:pathLst>
          </a:custGeom>
          <a:gradFill>
            <a:gsLst>
              <a:gs pos="1000">
                <a:schemeClr val="accent2">
                  <a:alpha val="100000"/>
                </a:schemeClr>
              </a:gs>
              <a:gs pos="100000">
                <a:schemeClr val="accent2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2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997685" y="3461718"/>
            <a:ext cx="521562" cy="52156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118826" y="2750295"/>
            <a:ext cx="1955052" cy="1955052"/>
          </a:xfrm>
          <a:prstGeom prst="ellipse">
            <a:avLst/>
          </a:prstGeom>
          <a:solidFill>
            <a:schemeClr val="bg1">
              <a:alpha val="49000"/>
            </a:schemeClr>
          </a:solidFill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858653" y="3657685"/>
            <a:ext cx="161665" cy="87053"/>
          </a:xfrm>
          <a:custGeom>
            <a:avLst/>
            <a:gdLst/>
            <a:ahLst/>
            <a:cxnLst/>
            <a:rect l="0" t="0" r="r" b="b"/>
            <a:pathLst>
              <a:path w="21519" h="21600" extrusionOk="0">
                <a:moveTo>
                  <a:pt x="10759" y="0"/>
                </a:moveTo>
                <a:cubicBezTo>
                  <a:pt x="10540" y="0"/>
                  <a:pt x="10329" y="163"/>
                  <a:pt x="10174" y="452"/>
                </a:cubicBezTo>
                <a:lnTo>
                  <a:pt x="242" y="18966"/>
                </a:lnTo>
                <a:cubicBezTo>
                  <a:pt x="-81" y="19569"/>
                  <a:pt x="-81" y="20546"/>
                  <a:pt x="242" y="21148"/>
                </a:cubicBezTo>
                <a:cubicBezTo>
                  <a:pt x="398" y="21437"/>
                  <a:pt x="608" y="21600"/>
                  <a:pt x="827" y="21600"/>
                </a:cubicBezTo>
                <a:lnTo>
                  <a:pt x="20691" y="21600"/>
                </a:lnTo>
                <a:cubicBezTo>
                  <a:pt x="21149" y="21600"/>
                  <a:pt x="21519" y="20909"/>
                  <a:pt x="21519" y="20057"/>
                </a:cubicBezTo>
                <a:cubicBezTo>
                  <a:pt x="21519" y="19648"/>
                  <a:pt x="21432" y="19256"/>
                  <a:pt x="21277" y="18966"/>
                </a:cubicBezTo>
                <a:lnTo>
                  <a:pt x="11345" y="452"/>
                </a:lnTo>
                <a:cubicBezTo>
                  <a:pt x="11189" y="163"/>
                  <a:pt x="10979" y="0"/>
                  <a:pt x="1075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/>
          </a:ln>
          <a:effectLst/>
        </p:spPr>
        <p:txBody>
          <a:bodyPr vert="horz" wrap="square" lIns="45719" tIns="45719" rIns="45719" bIns="45719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8182955" y="3694939"/>
            <a:ext cx="161666" cy="87053"/>
          </a:xfrm>
          <a:custGeom>
            <a:avLst/>
            <a:gdLst/>
            <a:ahLst/>
            <a:cxnLst/>
            <a:rect l="0" t="0" r="r" b="b"/>
            <a:pathLst>
              <a:path w="21519" h="21600" extrusionOk="0">
                <a:moveTo>
                  <a:pt x="10759" y="0"/>
                </a:moveTo>
                <a:cubicBezTo>
                  <a:pt x="10540" y="0"/>
                  <a:pt x="10329" y="163"/>
                  <a:pt x="10174" y="452"/>
                </a:cubicBezTo>
                <a:lnTo>
                  <a:pt x="242" y="18966"/>
                </a:lnTo>
                <a:cubicBezTo>
                  <a:pt x="-81" y="19569"/>
                  <a:pt x="-81" y="20546"/>
                  <a:pt x="242" y="21148"/>
                </a:cubicBezTo>
                <a:cubicBezTo>
                  <a:pt x="398" y="21437"/>
                  <a:pt x="608" y="21600"/>
                  <a:pt x="827" y="21600"/>
                </a:cubicBezTo>
                <a:lnTo>
                  <a:pt x="20691" y="21600"/>
                </a:lnTo>
                <a:cubicBezTo>
                  <a:pt x="21149" y="21600"/>
                  <a:pt x="21519" y="20909"/>
                  <a:pt x="21519" y="20057"/>
                </a:cubicBezTo>
                <a:cubicBezTo>
                  <a:pt x="21519" y="19648"/>
                  <a:pt x="21432" y="19256"/>
                  <a:pt x="21277" y="18966"/>
                </a:cubicBezTo>
                <a:lnTo>
                  <a:pt x="11345" y="452"/>
                </a:lnTo>
                <a:cubicBezTo>
                  <a:pt x="11189" y="163"/>
                  <a:pt x="10979" y="0"/>
                  <a:pt x="1075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 cap="flat">
            <a:noFill/>
            <a:miter/>
          </a:ln>
          <a:effectLst/>
        </p:spPr>
        <p:txBody>
          <a:bodyPr vert="horz" wrap="square" lIns="45719" tIns="45719" rIns="45719" bIns="45719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80569" y="1741548"/>
            <a:ext cx="3225798" cy="407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早期阶段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993269" y="2135248"/>
            <a:ext cx="32130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252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在计算机技术初步发展背景下，人体动作识别研究开始萌芽，基于David Marr的计算机视觉理论，从静态图像提取人体轮廓和形状信息，采用边缘检测和形状匹配等方法识别简单动作。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980569" y="4103748"/>
            <a:ext cx="3225798" cy="407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深度学习阶段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993269" y="4497448"/>
            <a:ext cx="32130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深度学习技术应用于人体动作识别领域，利用三维卷积网络和循环神经网络提升动作识别性能，Transformer模型的引入推动了动作识别技术进一步发展。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073269" y="4040248"/>
            <a:ext cx="3225798" cy="407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多模态学习阶段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073269" y="4433948"/>
            <a:ext cx="32130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目前，多模态学习和跨模态识别成为研究热点，融合RGB、深度、音频、雷达等数据，丰富了动作识别手段，人体动作识别朝着更高效、更准确、更智能方向发展。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073269" y="2071748"/>
            <a:ext cx="3213098" cy="1195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52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后来出现多种手工特征提取方法，将时空特征引入动作识别，运用模板匹配和概率统计手段改进动作识别准确性，该时期准确性有所提升，但仍存在计算复杂等不足。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073269" y="1678048"/>
            <a:ext cx="3225798" cy="4077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特征提取阶段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243918" y="3883332"/>
            <a:ext cx="520700" cy="431800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16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04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237568" y="3090345"/>
            <a:ext cx="533400" cy="431800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165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452762" y="3090345"/>
            <a:ext cx="495300" cy="431800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414662" y="3883332"/>
            <a:ext cx="571500" cy="431800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50800" tIns="50800" rIns="50800" bIns="5080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发展历程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问题定义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73896" y="1373307"/>
            <a:ext cx="9198879" cy="4760793"/>
          </a:xfrm>
          <a:prstGeom prst="rect">
            <a:avLst/>
          </a:prstGeom>
          <a:solidFill>
            <a:schemeClr val="bg1"/>
          </a:solidFill>
          <a:ln w="19050" cap="flat">
            <a:solidFill>
              <a:schemeClr val="accent1"/>
            </a:solidFill>
            <a:miter/>
          </a:ln>
          <a:effectLst>
            <a:outerShdw blurRad="381000" dist="317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776506" y="1601384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75298" y="1597953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776506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475298" y="5748388"/>
            <a:ext cx="108000" cy="108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983344" y="1605889"/>
            <a:ext cx="7344395" cy="7906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应用场景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62150" y="2705101"/>
            <a:ext cx="8439150" cy="28309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人体动作识别在运动分析、智能安防、人机交互、医疗康复等领域有重要应用，目前研究方向包括动作特征提取、模型优化等，我们目标是实现复杂动作识别，包括康复动作理解、动作规范性检测、运动动作计数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8122" y="1892519"/>
            <a:ext cx="503985" cy="50398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2245735" y="2603321"/>
            <a:ext cx="8100000" cy="19717"/>
          </a:xfrm>
          <a:custGeom>
            <a:avLst/>
            <a:gdLst>
              <a:gd name="connsiteX0" fmla="*/ 4128594 w 4236594"/>
              <a:gd name="connsiteY0" fmla="*/ 10800 h 10800"/>
              <a:gd name="connsiteX1" fmla="*/ 4236594 w 4236594"/>
              <a:gd name="connsiteY1" fmla="*/ 10800 h 10800"/>
              <a:gd name="connsiteX2" fmla="*/ 4236594 w 4236594"/>
              <a:gd name="connsiteY2" fmla="*/ 0 h 10800"/>
              <a:gd name="connsiteX3" fmla="*/ 4128594 w 4236594"/>
              <a:gd name="connsiteY3" fmla="*/ 0 h 10800"/>
              <a:gd name="connsiteX4" fmla="*/ 0 w 4236594"/>
              <a:gd name="connsiteY4" fmla="*/ 10800 h 10800"/>
              <a:gd name="connsiteX5" fmla="*/ 4068000 w 4236594"/>
              <a:gd name="connsiteY5" fmla="*/ 10800 h 10800"/>
              <a:gd name="connsiteX6" fmla="*/ 4068000 w 4236594"/>
              <a:gd name="connsiteY6" fmla="*/ 0 h 10800"/>
              <a:gd name="connsiteX7" fmla="*/ 0 w 4236594"/>
              <a:gd name="connsiteY7" fmla="*/ 0 h 10800"/>
            </a:gdLst>
            <a:ahLst/>
            <a:cxnLst/>
            <a:rect l="l" t="t" r="r" b="b"/>
            <a:pathLst>
              <a:path w="4236594" h="10800">
                <a:moveTo>
                  <a:pt x="4128594" y="10800"/>
                </a:moveTo>
                <a:lnTo>
                  <a:pt x="4236594" y="10800"/>
                </a:lnTo>
                <a:lnTo>
                  <a:pt x="4236594" y="0"/>
                </a:lnTo>
                <a:lnTo>
                  <a:pt x="4128594" y="0"/>
                </a:lnTo>
                <a:close/>
                <a:moveTo>
                  <a:pt x="0" y="10800"/>
                </a:moveTo>
                <a:lnTo>
                  <a:pt x="4068000" y="10800"/>
                </a:lnTo>
                <a:lnTo>
                  <a:pt x="406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1">
                  <a:lumMod val="65000"/>
                  <a:lumOff val="35000"/>
                  <a:alpha val="0"/>
                </a:schemeClr>
              </a:gs>
              <a:gs pos="100000">
                <a:schemeClr val="tx1">
                  <a:lumMod val="50000"/>
                  <a:lumOff val="50000"/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>
            <a:outerShdw blurRad="444500" dist="317500" dir="5400000" sx="92000" sy="92000" algn="t" rotWithShape="0">
              <a:schemeClr val="accent1">
                <a:lumMod val="75000"/>
                <a:alpha val="4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目标确定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1209676"/>
            <a:ext cx="12192000" cy="203978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934955"/>
            <a:ext cx="10858499" cy="1198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静态图片部分计划完成识别人体关键点、建立骨骼，正确识别图片中人动作及是否标准。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399" y="1439480"/>
            <a:ext cx="10858499" cy="513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静态图片部分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711479"/>
            <a:ext cx="10858500" cy="2151601"/>
          </a:xfrm>
          <a:prstGeom prst="round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905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8647919">
            <a:off x="535443" y="3667493"/>
            <a:ext cx="347017" cy="347017"/>
          </a:xfrm>
          <a:prstGeom prst="flowChartConnector">
            <a:avLst/>
          </a:prstGeom>
          <a:solidFill>
            <a:schemeClr val="accent1"/>
          </a:solidFill>
          <a:ln w="25400" cap="sq">
            <a:noFill/>
            <a:miter/>
          </a:ln>
          <a:effectLst>
            <a:outerShdw blurRad="50800" dist="38100" dir="2700000" algn="tl" rotWithShape="0">
              <a:schemeClr val="accent1">
                <a:lumMod val="20000"/>
                <a:lumOff val="8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7192" y="4189352"/>
            <a:ext cx="10701707" cy="1505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动态视频识别部分在静态图片基础上完善，应用在视频每一帧图片上，通过分析关键点变化和动作特征，识别动作开始和结束时间点，实现计数功能。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7192" y="3696989"/>
            <a:ext cx="10701706" cy="51302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动态视频部分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初步计划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线条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数据采集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29216" y="1434141"/>
            <a:ext cx="97208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196850" y="1364727"/>
            <a:ext cx="2296098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409741" y="1634078"/>
            <a:ext cx="857356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现成数据集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09741" y="1926853"/>
            <a:ext cx="8573564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最初计划采用UCF101、HMDB51等现成数据集训练。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29216" y="3676216"/>
            <a:ext cx="97208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196850" y="3606802"/>
            <a:ext cx="2296098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09741" y="3876153"/>
            <a:ext cx="8573564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自拍视频数据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409741" y="4168928"/>
            <a:ext cx="8573564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后选择使用mediapipe框架省去训练模型步骤，最终选择自己拍摄运动视频作为测试数据。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数据来源</a:t>
            </a: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6BFF"/>
      </a:accent1>
      <a:accent2>
        <a:srgbClr val="0165FF"/>
      </a:accent2>
      <a:accent3>
        <a:srgbClr val="0313E1"/>
      </a:accent3>
      <a:accent4>
        <a:srgbClr val="BF9000"/>
      </a:accent4>
      <a:accent5>
        <a:srgbClr val="2E75B5"/>
      </a:accent5>
      <a:accent6>
        <a:srgbClr val="538135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459</Words>
  <Application>Microsoft Office PowerPoint</Application>
  <PresentationFormat>宽屏</PresentationFormat>
  <Paragraphs>94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Arial</vt:lpstr>
      <vt:lpstr>Source Han Sans</vt:lpstr>
      <vt:lpstr>OPPOSans B</vt:lpstr>
      <vt:lpstr>Source Han Sans CN Bold</vt:lpstr>
      <vt:lpstr>OPPOSans H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iklor M</cp:lastModifiedBy>
  <cp:revision>2</cp:revision>
  <dcterms:modified xsi:type="dcterms:W3CDTF">2025-06-21T07:06:48Z</dcterms:modified>
</cp:coreProperties>
</file>